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7/28/2026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BFEBE-1692-B982-3736-D04C14A4D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268" y="1232636"/>
            <a:ext cx="7016932" cy="3255264"/>
          </a:xfrm>
        </p:spPr>
        <p:txBody>
          <a:bodyPr>
            <a:normAutofit fontScale="90000"/>
          </a:bodyPr>
          <a:lstStyle/>
          <a:p>
            <a:r>
              <a:rPr lang="en-GB" dirty="0"/>
              <a:t>Peer review report on referencing of Kenya NQF to ACQF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FC064D-9229-E2AF-79C2-638825789F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10964"/>
            <a:ext cx="7315200" cy="914400"/>
          </a:xfrm>
        </p:spPr>
        <p:txBody>
          <a:bodyPr>
            <a:normAutofit/>
          </a:bodyPr>
          <a:lstStyle/>
          <a:p>
            <a:r>
              <a:rPr lang="en-GB" sz="2800" b="1"/>
              <a:t>Reviewed by: Seychelles Referencing Team</a:t>
            </a:r>
            <a:endParaRPr lang="en-GB" sz="28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E728E5-709F-9A97-5BD3-5D8FB19F4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52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3066C-AB67-9DC2-52BA-EE0CB329A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b="1" dirty="0"/>
              <a:t>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2F00F-2B21-688D-AC47-094398CF7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482854"/>
            <a:ext cx="7618308" cy="5883148"/>
          </a:xfrm>
        </p:spPr>
        <p:txBody>
          <a:bodyPr>
            <a:normAutofit fontScale="77500" lnSpcReduction="20000"/>
          </a:bodyPr>
          <a:lstStyle/>
          <a:p>
            <a:r>
              <a:rPr lang="en-GB" sz="3400" b="1" dirty="0">
                <a:solidFill>
                  <a:schemeClr val="accent1"/>
                </a:solidFill>
              </a:rPr>
              <a:t>Cohesive Evidence Trail &amp; Structural Integrity</a:t>
            </a:r>
            <a:r>
              <a:rPr lang="en-GB" sz="3400" b="1" dirty="0"/>
              <a:t>:</a:t>
            </a:r>
            <a:r>
              <a:rPr lang="en-GB" sz="3400" dirty="0"/>
              <a:t> The drafting team strategically front-loaded the report by establishing robust legal, governance, and statistical baselines in Chapters One and Two. Consequently, subsequent criteria-specific sections rely on effective internal cross-referencing to these foundational chapters, </a:t>
            </a:r>
            <a:r>
              <a:rPr lang="en-GB" sz="3400" dirty="0">
                <a:solidFill>
                  <a:schemeClr val="accent6"/>
                </a:solidFill>
              </a:rPr>
              <a:t>producing a cohesive, unified, and deeply substantiated evidence trail across the qualifications’ lifecycle. </a:t>
            </a:r>
          </a:p>
          <a:p>
            <a:endParaRPr lang="en-GB" sz="3400" dirty="0"/>
          </a:p>
          <a:p>
            <a:endParaRPr lang="en-US" sz="3400" dirty="0"/>
          </a:p>
          <a:p>
            <a:r>
              <a:rPr lang="en-GB" sz="3400" b="1" dirty="0">
                <a:solidFill>
                  <a:schemeClr val="accent1"/>
                </a:solidFill>
              </a:rPr>
              <a:t>Comprehensive 1-to-1 Level Correspondence (Criterion 1):</a:t>
            </a:r>
            <a:r>
              <a:rPr lang="en-GB" sz="3400" dirty="0">
                <a:solidFill>
                  <a:schemeClr val="accent1"/>
                </a:solidFill>
              </a:rPr>
              <a:t> </a:t>
            </a:r>
            <a:r>
              <a:rPr lang="en-GB" sz="3400" dirty="0">
                <a:solidFill>
                  <a:schemeClr val="accent6"/>
                </a:solidFill>
              </a:rPr>
              <a:t>The comparative analysis successfully demonstrates a direct 1-to-1 level correspondence across all 10 KNQF and ACQF levels. </a:t>
            </a:r>
            <a:r>
              <a:rPr lang="en-GB" sz="3400" dirty="0"/>
              <a:t>The single unchecked indicator under Criterion 1 on the self-assessment checklist is intentional and correct, as there are no gaps or unmapped levels to explain. </a:t>
            </a:r>
            <a:endParaRPr lang="en-US" sz="3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482633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CE658-B76B-221E-5C1A-02772B340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B4C04-5F46-1D18-61BB-500CA56E9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b="1" dirty="0"/>
              <a:t>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6213C-2AA4-8FF4-A5DE-84043F741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482854"/>
            <a:ext cx="7884160" cy="5883148"/>
          </a:xfrm>
        </p:spPr>
        <p:txBody>
          <a:bodyPr>
            <a:normAutofit/>
          </a:bodyPr>
          <a:lstStyle/>
          <a:p>
            <a:pPr lvl="0"/>
            <a:r>
              <a:rPr lang="en-GB" sz="2600" b="1" dirty="0">
                <a:solidFill>
                  <a:schemeClr val="accent1"/>
                </a:solidFill>
              </a:rPr>
              <a:t>Substantial Operational Impact &amp; Empirical Validation:</a:t>
            </a:r>
            <a:r>
              <a:rPr lang="en-GB" sz="2600" dirty="0">
                <a:solidFill>
                  <a:schemeClr val="accent1"/>
                </a:solidFill>
              </a:rPr>
              <a:t> </a:t>
            </a:r>
            <a:r>
              <a:rPr lang="en-GB" sz="2600" dirty="0">
                <a:solidFill>
                  <a:schemeClr val="accent6"/>
                </a:solidFill>
              </a:rPr>
              <a:t>The report's credibility is strongly reinforced by concrete, large-scale operational metrics. </a:t>
            </a:r>
            <a:r>
              <a:rPr lang="en-GB" sz="2600" dirty="0"/>
              <a:t>This includes live database registration data covering over 2,600 qualifications, more than 440,000 registered graduates, and over 16,000 foreign qualification alignment applications. </a:t>
            </a:r>
          </a:p>
          <a:p>
            <a:pPr lvl="0"/>
            <a:endParaRPr lang="en-US" sz="2600" dirty="0"/>
          </a:p>
          <a:p>
            <a:pPr lvl="0"/>
            <a:r>
              <a:rPr lang="en-GB" sz="2600" b="1" dirty="0">
                <a:solidFill>
                  <a:schemeClr val="accent1"/>
                </a:solidFill>
              </a:rPr>
              <a:t>Robust Quality Assurance &amp; Continental Alignment (Criterion 4):</a:t>
            </a:r>
            <a:r>
              <a:rPr lang="en-GB" sz="2600" dirty="0">
                <a:solidFill>
                  <a:schemeClr val="accent1"/>
                </a:solidFill>
              </a:rPr>
              <a:t> </a:t>
            </a:r>
            <a:r>
              <a:rPr lang="en-GB" sz="2600" dirty="0"/>
              <a:t>Quality assurance frameworks across general, vocational, and higher education sub-systems are explicitly mapped against continental standards, ensuring </a:t>
            </a:r>
            <a:r>
              <a:rPr lang="en-GB" sz="2600" dirty="0">
                <a:solidFill>
                  <a:schemeClr val="accent6"/>
                </a:solidFill>
              </a:rPr>
              <a:t>strong consistency with the ACQF quality assurance principles and regional guidelines (ASG-QA</a:t>
            </a:r>
            <a:r>
              <a:rPr lang="en-GB" sz="2600" dirty="0"/>
              <a:t>). </a:t>
            </a:r>
            <a:endParaRPr lang="en-US" sz="2600" dirty="0"/>
          </a:p>
          <a:p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2252211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E1D0C-7FBF-2A5D-2610-FBF051556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E45E2-8D38-29F8-7D90-528E495D8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b="1" dirty="0"/>
              <a:t>Strengths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CF4D3-A1AF-F5F1-71A9-7408DC518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482854"/>
            <a:ext cx="7884160" cy="5883148"/>
          </a:xfrm>
        </p:spPr>
        <p:txBody>
          <a:bodyPr>
            <a:normAutofit/>
          </a:bodyPr>
          <a:lstStyle/>
          <a:p>
            <a:r>
              <a:rPr lang="en-GB" sz="2600" b="1" dirty="0">
                <a:solidFill>
                  <a:schemeClr val="accent1"/>
                </a:solidFill>
              </a:rPr>
              <a:t>Self-Reflective Integrity &amp; Transparency:</a:t>
            </a:r>
            <a:r>
              <a:rPr lang="en-GB" sz="2600" dirty="0">
                <a:solidFill>
                  <a:schemeClr val="accent1"/>
                </a:solidFill>
              </a:rPr>
              <a:t> </a:t>
            </a:r>
            <a:r>
              <a:rPr lang="en-GB" sz="2600" dirty="0"/>
              <a:t>In full alignment with continental self-assessment guidelines, the </a:t>
            </a:r>
            <a:r>
              <a:rPr lang="en-GB" sz="2600" dirty="0">
                <a:solidFill>
                  <a:schemeClr val="accent6"/>
                </a:solidFill>
              </a:rPr>
              <a:t>report transparently documents operational areas undergoing active development. </a:t>
            </a:r>
            <a:r>
              <a:rPr lang="en-GB" sz="2600" dirty="0"/>
              <a:t>This includes the formalization of horizontal progression pathways in industrial training and the ongoing alignment of modular programs to qualification classification standards, confirming the objectivity and integrity of the self-assessment. </a:t>
            </a:r>
            <a:endParaRPr lang="en-US" sz="2600" dirty="0"/>
          </a:p>
          <a:p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481983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2264B-480C-600D-D469-9DB9F8D9E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4BA8D-3C09-7B20-536B-02CFC6E7E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b="1" dirty="0"/>
              <a:t>Areas for continued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C96FA-9F9F-5A11-9866-E98FEED7E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716534"/>
            <a:ext cx="7884160" cy="5883148"/>
          </a:xfrm>
        </p:spPr>
        <p:txBody>
          <a:bodyPr>
            <a:normAutofit/>
          </a:bodyPr>
          <a:lstStyle/>
          <a:p>
            <a:r>
              <a:rPr lang="en-GB" sz="2400" dirty="0"/>
              <a:t>While the technical core of the report is fully established and meets all ACQF criteria, the following operational nuances should continue to be monitored and expanded as implementation progresses:</a:t>
            </a:r>
          </a:p>
          <a:p>
            <a:endParaRPr lang="en-US" sz="2400" dirty="0"/>
          </a:p>
          <a:p>
            <a:pPr lvl="0"/>
            <a:r>
              <a:rPr lang="en-GB" sz="2400" b="1" dirty="0">
                <a:solidFill>
                  <a:schemeClr val="accent1"/>
                </a:solidFill>
              </a:rPr>
              <a:t>Formalisation of Horizontal Pathways</a:t>
            </a:r>
            <a:r>
              <a:rPr lang="en-GB" sz="2400" b="1" dirty="0"/>
              <a:t>:</a:t>
            </a:r>
            <a:r>
              <a:rPr lang="en-GB" sz="2400" dirty="0"/>
              <a:t> Continue expanding and formalizing horizontal progression and credit accumulation pathways within industrial training and vocational sub-systems to enhance system-wide permeability. </a:t>
            </a:r>
          </a:p>
          <a:p>
            <a:pPr lvl="0"/>
            <a:endParaRPr lang="en-US" sz="2400" dirty="0"/>
          </a:p>
          <a:p>
            <a:pPr lvl="0"/>
            <a:r>
              <a:rPr lang="en-GB" sz="2400" b="1" dirty="0">
                <a:solidFill>
                  <a:schemeClr val="accent1"/>
                </a:solidFill>
              </a:rPr>
              <a:t>Modular Qualification Alignment:</a:t>
            </a:r>
            <a:r>
              <a:rPr lang="en-GB" sz="2400" dirty="0">
                <a:solidFill>
                  <a:schemeClr val="accent1"/>
                </a:solidFill>
              </a:rPr>
              <a:t> </a:t>
            </a:r>
            <a:r>
              <a:rPr lang="en-GB" sz="2400" dirty="0"/>
              <a:t>Maintain momentum on aligning modular and short-term training programs with national qualification classification standards to facilitate seamless registry inclusion. </a:t>
            </a:r>
            <a:endParaRPr lang="en-US" sz="24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684232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CC3EC-C1D7-F3A4-520A-C10F188EA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17BF1-E7FC-4230-C7EB-268DDADF7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b="1" dirty="0"/>
              <a:t>Conclusion &amp; Next Steps</a:t>
            </a:r>
            <a:endParaRPr lang="en-US" sz="4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E7153-1D20-7E68-AA9F-190A3EF9C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716534"/>
            <a:ext cx="7884160" cy="5883148"/>
          </a:xfrm>
        </p:spPr>
        <p:txBody>
          <a:bodyPr>
            <a:normAutofit/>
          </a:bodyPr>
          <a:lstStyle/>
          <a:p>
            <a:r>
              <a:rPr lang="en-GB" sz="2800" dirty="0"/>
              <a:t>The Seychelles National Referencing Team is </a:t>
            </a:r>
            <a:r>
              <a:rPr lang="en-GB" sz="2800" dirty="0">
                <a:solidFill>
                  <a:schemeClr val="accent6"/>
                </a:solidFill>
              </a:rPr>
              <a:t>fully satisfied that the KNQF Referencing Report satisfies all ACQF referencing criteria and guidelines with high technical integrity</a:t>
            </a:r>
            <a:r>
              <a:rPr lang="en-GB" sz="2800" dirty="0"/>
              <a:t>. The report demonstrates exemplary alignment, backed by robust legal foundation documents, digital registers, and impressive empirical metrics. </a:t>
            </a:r>
          </a:p>
          <a:p>
            <a:endParaRPr lang="en-US" sz="2800" dirty="0"/>
          </a:p>
          <a:p>
            <a:r>
              <a:rPr lang="en-GB" sz="2800" dirty="0">
                <a:solidFill>
                  <a:schemeClr val="accent6"/>
                </a:solidFill>
              </a:rPr>
              <a:t>The NRT formally recommends the endorsement of the KNQF Referencing Report and its submission to the ACQF Network Presidency. </a:t>
            </a:r>
            <a:endParaRPr lang="en-US" sz="2800" dirty="0">
              <a:solidFill>
                <a:schemeClr val="accent6"/>
              </a:solidFill>
            </a:endParaRP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874349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93C97-7D7B-42F7-83C6-73D906CBB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GB" sz="4000" b="1" dirty="0"/>
            </a:br>
            <a:r>
              <a:rPr lang="en-GB" sz="4000" b="1" dirty="0"/>
              <a:t>Asante</a:t>
            </a:r>
            <a:br>
              <a:rPr lang="en-GB" sz="4000" b="1" dirty="0"/>
            </a:br>
            <a:br>
              <a:rPr lang="en-GB" sz="4000" b="1" dirty="0"/>
            </a:br>
            <a:r>
              <a:rPr lang="en-GB" sz="4000" b="1" dirty="0" err="1"/>
              <a:t>Obrigada</a:t>
            </a:r>
            <a:br>
              <a:rPr lang="en-GB" sz="4000" b="1" dirty="0"/>
            </a:br>
            <a:br>
              <a:rPr lang="en-GB" sz="4000" b="1" dirty="0"/>
            </a:br>
            <a:r>
              <a:rPr lang="en-GB" sz="4000" b="1" dirty="0"/>
              <a:t>Thank you</a:t>
            </a:r>
            <a:br>
              <a:rPr lang="en-GB" sz="4000" b="1" dirty="0"/>
            </a:br>
            <a:br>
              <a:rPr lang="en-GB" sz="4000" b="1" dirty="0"/>
            </a:br>
            <a:r>
              <a:rPr lang="en-GB" sz="4000" b="1" dirty="0"/>
              <a:t>Merci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A9918-27D1-CB96-42A1-098DD5E2C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B5BC1-5430-5EBA-BF8E-83BDA934C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868" y="-4572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89199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203B17F16D040A1E444A021DFF119" ma:contentTypeVersion="13" ma:contentTypeDescription="Create a new document." ma:contentTypeScope="" ma:versionID="cc17463928f62ac6b500ec925c92e8d1">
  <xsd:schema xmlns:xsd="http://www.w3.org/2001/XMLSchema" xmlns:xs="http://www.w3.org/2001/XMLSchema" xmlns:p="http://schemas.microsoft.com/office/2006/metadata/properties" xmlns:ns2="05ef24fd-2dda-45b0-83fd-a9e6f5cd7406" xmlns:ns3="9cf1f23c-94c0-4dcc-a7fa-999e323c9245" targetNamespace="http://schemas.microsoft.com/office/2006/metadata/properties" ma:root="true" ma:fieldsID="05921d15376b1b1f397b924ddace88f1" ns2:_="" ns3:_="">
    <xsd:import namespace="05ef24fd-2dda-45b0-83fd-a9e6f5cd7406"/>
    <xsd:import namespace="9cf1f23c-94c0-4dcc-a7fa-999e323c9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f24fd-2dda-45b0-83fd-a9e6f5cd74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10ffe1f-c839-4a66-9ae8-9a2945e491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1f23c-94c0-4dcc-a7fa-999e323c9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c3438c5-9aa0-4ee5-85a2-9e811049bc4c}" ma:internalName="TaxCatchAll" ma:showField="CatchAllData" ma:web="9cf1f23c-94c0-4dcc-a7fa-999e323c9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ef24fd-2dda-45b0-83fd-a9e6f5cd7406">
      <Terms xmlns="http://schemas.microsoft.com/office/infopath/2007/PartnerControls"/>
    </lcf76f155ced4ddcb4097134ff3c332f>
    <TaxCatchAll xmlns="9cf1f23c-94c0-4dcc-a7fa-999e323c9245" xsi:nil="true"/>
  </documentManagement>
</p:properties>
</file>

<file path=customXml/itemProps1.xml><?xml version="1.0" encoding="utf-8"?>
<ds:datastoreItem xmlns:ds="http://schemas.openxmlformats.org/officeDocument/2006/customXml" ds:itemID="{4187C09D-5ABA-4F02-A462-8535A52DDF90}"/>
</file>

<file path=customXml/itemProps2.xml><?xml version="1.0" encoding="utf-8"?>
<ds:datastoreItem xmlns:ds="http://schemas.openxmlformats.org/officeDocument/2006/customXml" ds:itemID="{4FFF399C-0995-48E1-97D2-4B8E33FFE406}"/>
</file>

<file path=customXml/itemProps3.xml><?xml version="1.0" encoding="utf-8"?>
<ds:datastoreItem xmlns:ds="http://schemas.openxmlformats.org/officeDocument/2006/customXml" ds:itemID="{24BEF5DD-16DC-4E38-851D-BA499E746458}"/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26</TotalTime>
  <Words>446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Corbel</vt:lpstr>
      <vt:lpstr>Wingdings 2</vt:lpstr>
      <vt:lpstr>Frame</vt:lpstr>
      <vt:lpstr>Peer review report on referencing of Kenya NQF to ACQF </vt:lpstr>
      <vt:lpstr>Strengths</vt:lpstr>
      <vt:lpstr>Strengths</vt:lpstr>
      <vt:lpstr>Strengths</vt:lpstr>
      <vt:lpstr>Areas for continued monitoring</vt:lpstr>
      <vt:lpstr>Conclusion &amp; Next Steps</vt:lpstr>
      <vt:lpstr> Asante  Obrigada  Thank you  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Marimba</dc:creator>
  <cp:lastModifiedBy>Christine Marimba</cp:lastModifiedBy>
  <cp:revision>7</cp:revision>
  <dcterms:created xsi:type="dcterms:W3CDTF">2026-07-28T17:58:07Z</dcterms:created>
  <dcterms:modified xsi:type="dcterms:W3CDTF">2026-07-28T18:38:01Z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0x0101009B2203B17F16D040A1E444A021DFF119</vt:lpwstr>
  </property>
</Properties>
</file>